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Average"/>
      <p:regular r:id="rId38"/>
    </p:embeddedFont>
    <p:embeddedFont>
      <p:font typeface="Oswal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Oswald-regular.fntdata"/><Relationship Id="rId16" Type="http://schemas.openxmlformats.org/officeDocument/2006/relationships/slide" Target="slides/slide12.xml"/><Relationship Id="rId38" Type="http://schemas.openxmlformats.org/officeDocument/2006/relationships/font" Target="fonts/Average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quora.com/What-are-the-current-hot-topics-in-natural-language-processing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7d0ab71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7d0ab71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a036409a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a036409a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036409a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036409a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036409ae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a036409ae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036409a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a036409a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036409ae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036409a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86aea06b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86aea06b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6aea06b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86aea06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6aea06b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86aea06b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6aea06b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86aea06b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86aea06b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86aea06b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6aea06b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6aea06b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86aea06b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86aea06b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https://www.quora.com/What-are-the-current-hot-topics-in-natural-language-processing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86aea06b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86aea06b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7ad9cf5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7ad9cf5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8f95485f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8f95485f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7ad9cf52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7ad9cf52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7ad9cf52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7ad9cf52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681b0e0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9681b0e0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9681b0e0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9681b0e0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9681b0e0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9681b0e0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609e5cc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8609e5cc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7d0ab6c3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7d0ab6c3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d0ab6c3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7d0ab6c3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86aea06b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86aea06b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7d0ab6c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7d0ab6c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8609e5cc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8609e5cc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“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8609e5cc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8609e5cc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8609e5cc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8609e5cc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86aea06b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86aea06b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8609e5cc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8609e5cc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609e5cc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8609e5cc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https://theconversation.com/understanding-the-four-types-of-ai-from-reactive-robots-to-self-aware-beings-67616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Relationship Id="rId4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Relationship Id="rId4" Type="http://schemas.openxmlformats.org/officeDocument/2006/relationships/image" Target="../media/image3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gif"/><Relationship Id="rId4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jpg"/><Relationship Id="rId4" Type="http://schemas.openxmlformats.org/officeDocument/2006/relationships/image" Target="../media/image4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jpg"/><Relationship Id="rId4" Type="http://schemas.openxmlformats.org/officeDocument/2006/relationships/image" Target="../media/image3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jpg"/><Relationship Id="rId4" Type="http://schemas.openxmlformats.org/officeDocument/2006/relationships/image" Target="../media/image36.jpg"/><Relationship Id="rId5" Type="http://schemas.openxmlformats.org/officeDocument/2006/relationships/image" Target="../media/image4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41.jpg"/><Relationship Id="rId5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Relationship Id="rId4" Type="http://schemas.openxmlformats.org/officeDocument/2006/relationships/image" Target="../media/image5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youtube.com/watch?v=z-EtmaFJieY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jp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Background</a:t>
            </a:r>
            <a:endParaRPr/>
          </a:p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3000"/>
              <a:buFont typeface="Oswald"/>
              <a:buChar char="➢"/>
            </a:pPr>
            <a:r>
              <a:rPr lang="en" sz="3000">
                <a:solidFill>
                  <a:srgbClr val="A4C2F4"/>
                </a:solidFill>
                <a:latin typeface="Oswald"/>
                <a:ea typeface="Oswald"/>
                <a:cs typeface="Oswald"/>
                <a:sym typeface="Oswald"/>
              </a:rPr>
              <a:t>Who Am I</a:t>
            </a:r>
            <a:endParaRPr sz="3000">
              <a:solidFill>
                <a:srgbClr val="A4C2F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Char char="➢"/>
            </a:pPr>
            <a:r>
              <a:rPr lang="en" sz="30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What I plan to do </a:t>
            </a:r>
            <a:endParaRPr sz="30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3000"/>
              <a:buFont typeface="Oswald"/>
              <a:buChar char="➢"/>
            </a:pPr>
            <a:r>
              <a:rPr lang="en" sz="3000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AI Inspire Platform</a:t>
            </a:r>
            <a:endParaRPr sz="3000">
              <a:solidFill>
                <a:srgbClr val="00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3000"/>
              <a:buFont typeface="Oswald"/>
              <a:buChar char="○"/>
            </a:pPr>
            <a:r>
              <a:rPr lang="en" sz="3000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a</a:t>
            </a:r>
            <a:r>
              <a:rPr lang="en" sz="3000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i-inspire.com</a:t>
            </a:r>
            <a:endParaRPr sz="3000">
              <a:solidFill>
                <a:srgbClr val="00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00FF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Image result for math and computer science"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750" y="282725"/>
            <a:ext cx="3175000" cy="2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4">
            <a:alphaModFix/>
          </a:blip>
          <a:srcRect b="5557" l="4435" r="2385" t="18316"/>
          <a:stretch/>
        </p:blipFill>
        <p:spPr>
          <a:xfrm>
            <a:off x="4435900" y="2772900"/>
            <a:ext cx="4481849" cy="205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21F75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90225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Let’s Go Back In Time!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descr="Image result for go back in time"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099" y="1357875"/>
            <a:ext cx="2427750" cy="24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A6BD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1458450" y="-81980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COINED IN 1956!!!!</a:t>
            </a:r>
            <a:endParaRPr b="1"/>
          </a:p>
        </p:txBody>
      </p:sp>
      <p:pic>
        <p:nvPicPr>
          <p:cNvPr descr="Image result for ai"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027" y="2163925"/>
            <a:ext cx="4851950" cy="24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Broad Term</a:t>
            </a:r>
            <a:endParaRPr b="1"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EC87E8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EC87E8"/>
                </a:solidFill>
                <a:latin typeface="Oswald"/>
                <a:ea typeface="Oswald"/>
                <a:cs typeface="Oswald"/>
                <a:sym typeface="Oswald"/>
              </a:rPr>
              <a:t>Various definitions</a:t>
            </a:r>
            <a:endParaRPr sz="2000">
              <a:solidFill>
                <a:srgbClr val="EC87E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EC87E8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EC87E8"/>
                </a:solidFill>
                <a:latin typeface="Oswald"/>
                <a:ea typeface="Oswald"/>
                <a:cs typeface="Oswald"/>
                <a:sym typeface="Oswald"/>
              </a:rPr>
              <a:t>Methods and approaches</a:t>
            </a:r>
            <a:endParaRPr sz="2000">
              <a:solidFill>
                <a:srgbClr val="EC87E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EC87E8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EC87E8"/>
                </a:solidFill>
                <a:latin typeface="Oswald"/>
                <a:ea typeface="Oswald"/>
                <a:cs typeface="Oswald"/>
                <a:sym typeface="Oswald"/>
              </a:rPr>
              <a:t>Plant, Animal Intelligence</a:t>
            </a:r>
            <a:endParaRPr sz="2000">
              <a:solidFill>
                <a:srgbClr val="EC87E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29C2CA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29C2CA"/>
                </a:solidFill>
                <a:latin typeface="Oswald"/>
                <a:ea typeface="Oswald"/>
                <a:cs typeface="Oswald"/>
                <a:sym typeface="Oswald"/>
              </a:rPr>
              <a:t>Science Fiction </a:t>
            </a:r>
            <a:endParaRPr sz="2000">
              <a:solidFill>
                <a:srgbClr val="29C2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9C2CA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29C2CA"/>
                </a:solidFill>
                <a:latin typeface="Oswald"/>
                <a:ea typeface="Oswald"/>
                <a:cs typeface="Oswald"/>
                <a:sym typeface="Oswald"/>
              </a:rPr>
              <a:t>Isaac Asimov</a:t>
            </a:r>
            <a:endParaRPr sz="2000">
              <a:solidFill>
                <a:srgbClr val="29C2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9C2CA"/>
              </a:buClr>
              <a:buSzPts val="2000"/>
              <a:buFont typeface="Oswald"/>
              <a:buChar char="■"/>
            </a:pPr>
            <a:r>
              <a:rPr lang="en" sz="2000">
                <a:solidFill>
                  <a:srgbClr val="29C2CA"/>
                </a:solidFill>
                <a:latin typeface="Oswald"/>
                <a:ea typeface="Oswald"/>
                <a:cs typeface="Oswald"/>
                <a:sym typeface="Oswald"/>
              </a:rPr>
              <a:t>I, Robot - 1950</a:t>
            </a:r>
            <a:endParaRPr sz="2000">
              <a:solidFill>
                <a:srgbClr val="29C2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16DD93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16DD93"/>
                </a:solidFill>
                <a:latin typeface="Oswald"/>
                <a:ea typeface="Oswald"/>
                <a:cs typeface="Oswald"/>
                <a:sym typeface="Oswald"/>
              </a:rPr>
              <a:t>Robots for home </a:t>
            </a:r>
            <a:endParaRPr sz="2000">
              <a:solidFill>
                <a:srgbClr val="16DD9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16DD93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16DD93"/>
                </a:solidFill>
                <a:latin typeface="Oswald"/>
                <a:ea typeface="Oswald"/>
                <a:cs typeface="Oswald"/>
                <a:sym typeface="Oswald"/>
              </a:rPr>
              <a:t>Roomba</a:t>
            </a:r>
            <a:endParaRPr sz="2000">
              <a:solidFill>
                <a:srgbClr val="16DD9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Image result for isaac asimov"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6873" y="0"/>
            <a:ext cx="2087127" cy="303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lant intelligence artificial intelligence"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3950" y="3031925"/>
            <a:ext cx="3162929" cy="211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GodFathers &amp; Pioneers </a:t>
            </a:r>
            <a:endParaRPr b="1"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0C76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FF0C76"/>
                </a:solidFill>
                <a:latin typeface="Oswald"/>
                <a:ea typeface="Oswald"/>
                <a:cs typeface="Oswald"/>
                <a:sym typeface="Oswald"/>
              </a:rPr>
              <a:t>Alan Turing</a:t>
            </a:r>
            <a:endParaRPr sz="2000">
              <a:solidFill>
                <a:srgbClr val="FF0C7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0C76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FF0C76"/>
                </a:solidFill>
                <a:latin typeface="Oswald"/>
                <a:ea typeface="Oswald"/>
                <a:cs typeface="Oswald"/>
                <a:sym typeface="Oswald"/>
              </a:rPr>
              <a:t>Computing Machinery &amp; Intelligence</a:t>
            </a:r>
            <a:endParaRPr sz="2000">
              <a:solidFill>
                <a:srgbClr val="FF0C7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0C76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FF0C76"/>
                </a:solidFill>
                <a:latin typeface="Oswald"/>
                <a:ea typeface="Oswald"/>
                <a:cs typeface="Oswald"/>
                <a:sym typeface="Oswald"/>
              </a:rPr>
              <a:t>Introduced in 1950</a:t>
            </a:r>
            <a:endParaRPr sz="2000">
              <a:solidFill>
                <a:srgbClr val="FF0C7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29C2CA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29C2CA"/>
                </a:solidFill>
                <a:latin typeface="Oswald"/>
                <a:ea typeface="Oswald"/>
                <a:cs typeface="Oswald"/>
                <a:sym typeface="Oswald"/>
              </a:rPr>
              <a:t>John McCarthy</a:t>
            </a:r>
            <a:endParaRPr sz="2000">
              <a:solidFill>
                <a:srgbClr val="29C2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9C2CA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29C2CA"/>
                </a:solidFill>
                <a:latin typeface="Oswald"/>
                <a:ea typeface="Oswald"/>
                <a:cs typeface="Oswald"/>
                <a:sym typeface="Oswald"/>
              </a:rPr>
              <a:t>Ultimate father of AI</a:t>
            </a:r>
            <a:endParaRPr sz="2000">
              <a:solidFill>
                <a:srgbClr val="29C2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9C2CA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29C2CA"/>
                </a:solidFill>
                <a:latin typeface="Oswald"/>
                <a:ea typeface="Oswald"/>
                <a:cs typeface="Oswald"/>
                <a:sym typeface="Oswald"/>
              </a:rPr>
              <a:t>SAIL director</a:t>
            </a:r>
            <a:endParaRPr sz="2000">
              <a:solidFill>
                <a:srgbClr val="29C2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9C2CA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29C2CA"/>
                </a:solidFill>
                <a:latin typeface="Oswald"/>
                <a:ea typeface="Oswald"/>
                <a:cs typeface="Oswald"/>
                <a:sym typeface="Oswald"/>
              </a:rPr>
              <a:t>Organizer of 1st Dartmouth AI conference</a:t>
            </a:r>
            <a:endParaRPr sz="2000">
              <a:solidFill>
                <a:srgbClr val="29C2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9C2CA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29C2CA"/>
                </a:solidFill>
                <a:latin typeface="Oswald"/>
                <a:ea typeface="Oswald"/>
                <a:cs typeface="Oswald"/>
                <a:sym typeface="Oswald"/>
              </a:rPr>
              <a:t>Developed many techniques used today</a:t>
            </a:r>
            <a:endParaRPr sz="2000">
              <a:solidFill>
                <a:srgbClr val="29C2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9C2CA"/>
              </a:buClr>
              <a:buSzPts val="2000"/>
              <a:buFont typeface="Oswald"/>
              <a:buChar char="■"/>
            </a:pPr>
            <a:r>
              <a:rPr lang="en" sz="2000">
                <a:solidFill>
                  <a:srgbClr val="29C2CA"/>
                </a:solidFill>
                <a:latin typeface="Oswald"/>
                <a:ea typeface="Oswald"/>
                <a:cs typeface="Oswald"/>
                <a:sym typeface="Oswald"/>
              </a:rPr>
              <a:t>Primarily specialized in math</a:t>
            </a:r>
            <a:endParaRPr sz="2000">
              <a:solidFill>
                <a:srgbClr val="29C2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9C2CA"/>
              </a:buClr>
              <a:buSzPts val="2000"/>
              <a:buFont typeface="Oswald"/>
              <a:buChar char="■"/>
            </a:pPr>
            <a:r>
              <a:rPr lang="en" sz="2000">
                <a:solidFill>
                  <a:srgbClr val="29C2CA"/>
                </a:solidFill>
                <a:latin typeface="Oswald"/>
                <a:ea typeface="Oswald"/>
                <a:cs typeface="Oswald"/>
                <a:sym typeface="Oswald"/>
              </a:rPr>
              <a:t>Lisp &amp; garbage collection</a:t>
            </a:r>
            <a:endParaRPr sz="2000">
              <a:solidFill>
                <a:srgbClr val="29C2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Image result for alan turing"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925" y="345275"/>
            <a:ext cx="1964075" cy="2669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ohn mccarthy"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850" y="2892725"/>
            <a:ext cx="3003150" cy="225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GodFathers &amp; Pioneers (cont.)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50ADCA"/>
              </a:buClr>
              <a:buSzPts val="1800"/>
              <a:buFont typeface="Oswald"/>
              <a:buChar char="➢"/>
            </a:pPr>
            <a:r>
              <a:rPr lang="en">
                <a:solidFill>
                  <a:srgbClr val="50ADCA"/>
                </a:solidFill>
                <a:latin typeface="Oswald"/>
                <a:ea typeface="Oswald"/>
                <a:cs typeface="Oswald"/>
                <a:sym typeface="Oswald"/>
              </a:rPr>
              <a:t>Ross Quillian</a:t>
            </a:r>
            <a:endParaRPr>
              <a:solidFill>
                <a:srgbClr val="50AD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50ADCA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rgbClr val="50ADCA"/>
                </a:solidFill>
                <a:latin typeface="Oswald"/>
                <a:ea typeface="Oswald"/>
                <a:cs typeface="Oswald"/>
                <a:sym typeface="Oswald"/>
              </a:rPr>
              <a:t>Semantic Network</a:t>
            </a:r>
            <a:endParaRPr sz="1800">
              <a:solidFill>
                <a:srgbClr val="50AD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50ADCA"/>
              </a:buClr>
              <a:buSzPts val="1800"/>
              <a:buFont typeface="Oswald"/>
              <a:buChar char="■"/>
            </a:pPr>
            <a:r>
              <a:rPr lang="en" sz="1800">
                <a:solidFill>
                  <a:srgbClr val="50ADCA"/>
                </a:solidFill>
                <a:latin typeface="Oswald"/>
                <a:ea typeface="Oswald"/>
                <a:cs typeface="Oswald"/>
                <a:sym typeface="Oswald"/>
              </a:rPr>
              <a:t>Represents relationships in network</a:t>
            </a:r>
            <a:endParaRPr sz="1800">
              <a:solidFill>
                <a:srgbClr val="50AD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16DD93"/>
              </a:buClr>
              <a:buSzPts val="1800"/>
              <a:buFont typeface="Oswald"/>
              <a:buChar char="➢"/>
            </a:pPr>
            <a:r>
              <a:rPr lang="en">
                <a:solidFill>
                  <a:srgbClr val="16DD93"/>
                </a:solidFill>
                <a:latin typeface="Oswald"/>
                <a:ea typeface="Oswald"/>
                <a:cs typeface="Oswald"/>
                <a:sym typeface="Oswald"/>
              </a:rPr>
              <a:t>Edward Feigenbaum (FROM NJ!!!)</a:t>
            </a:r>
            <a:endParaRPr>
              <a:solidFill>
                <a:srgbClr val="16DD9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16DD93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rgbClr val="16DD93"/>
                </a:solidFill>
                <a:latin typeface="Oswald"/>
                <a:ea typeface="Oswald"/>
                <a:cs typeface="Oswald"/>
                <a:sym typeface="Oswald"/>
              </a:rPr>
              <a:t>Expert systems </a:t>
            </a:r>
            <a:endParaRPr sz="1800">
              <a:solidFill>
                <a:srgbClr val="16DD9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16DD93"/>
              </a:buClr>
              <a:buSzPts val="1800"/>
              <a:buFont typeface="Oswald"/>
              <a:buChar char="■"/>
            </a:pPr>
            <a:r>
              <a:rPr lang="en" sz="1800">
                <a:solidFill>
                  <a:srgbClr val="16DD93"/>
                </a:solidFill>
                <a:latin typeface="Oswald"/>
                <a:ea typeface="Oswald"/>
                <a:cs typeface="Oswald"/>
                <a:sym typeface="Oswald"/>
              </a:rPr>
              <a:t>DENDRAL : determining structure of organic molecules</a:t>
            </a:r>
            <a:endParaRPr sz="1800">
              <a:solidFill>
                <a:srgbClr val="16DD9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16DD93"/>
              </a:buClr>
              <a:buSzPts val="1800"/>
              <a:buFont typeface="Oswald"/>
              <a:buChar char="■"/>
            </a:pPr>
            <a:r>
              <a:rPr lang="en" sz="1800">
                <a:solidFill>
                  <a:srgbClr val="16DD93"/>
                </a:solidFill>
                <a:latin typeface="Oswald"/>
                <a:ea typeface="Oswald"/>
                <a:cs typeface="Oswald"/>
                <a:sym typeface="Oswald"/>
              </a:rPr>
              <a:t>MYCIN : diagnosing blood infections</a:t>
            </a:r>
            <a:endParaRPr sz="1800">
              <a:solidFill>
                <a:srgbClr val="16DD9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16DD93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rgbClr val="16DD93"/>
                </a:solidFill>
                <a:latin typeface="Oswald"/>
                <a:ea typeface="Oswald"/>
                <a:cs typeface="Oswald"/>
                <a:sym typeface="Oswald"/>
              </a:rPr>
              <a:t>Merged med/lab with AI</a:t>
            </a:r>
            <a:endParaRPr sz="1800">
              <a:solidFill>
                <a:srgbClr val="16DD9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swald"/>
              <a:buChar char="➢"/>
            </a:pPr>
            <a:r>
              <a:rPr lang="e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Marvin Minsky</a:t>
            </a:r>
            <a:endParaRPr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2 main books : commonsense reasoning</a:t>
            </a:r>
            <a:endParaRPr sz="18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SNARC : 1st neural net simulator</a:t>
            </a:r>
            <a:endParaRPr sz="18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Mechanical arms, robotic devices</a:t>
            </a:r>
            <a:endParaRPr sz="18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Image result for Ross Quillian"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6650" y="0"/>
            <a:ext cx="1996850" cy="2673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rvin minsky"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820" y="2497275"/>
            <a:ext cx="1996855" cy="25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8000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ML Fundamentals 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descr="Image result for machine learning"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675" y="1391350"/>
            <a:ext cx="3604400" cy="23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ML?</a:t>
            </a:r>
            <a:endParaRPr b="1"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rPr>
              <a:t>Major branch of AI</a:t>
            </a:r>
            <a:endParaRPr sz="2000">
              <a:solidFill>
                <a:srgbClr val="F6B26B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B6D7A8"/>
                </a:solidFill>
                <a:latin typeface="Oswald"/>
                <a:ea typeface="Oswald"/>
                <a:cs typeface="Oswald"/>
                <a:sym typeface="Oswald"/>
              </a:rPr>
              <a:t>Statistical oriented</a:t>
            </a:r>
            <a:endParaRPr sz="2000">
              <a:solidFill>
                <a:srgbClr val="B6D7A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EA9999"/>
                </a:solidFill>
                <a:latin typeface="Oswald"/>
                <a:ea typeface="Oswald"/>
                <a:cs typeface="Oswald"/>
                <a:sym typeface="Oswald"/>
              </a:rPr>
              <a:t>Objective</a:t>
            </a:r>
            <a:endParaRPr sz="2000">
              <a:solidFill>
                <a:srgbClr val="EA999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EA9999"/>
                </a:solidFill>
                <a:latin typeface="Oswald"/>
                <a:ea typeface="Oswald"/>
                <a:cs typeface="Oswald"/>
                <a:sym typeface="Oswald"/>
              </a:rPr>
              <a:t>TRAIN with data</a:t>
            </a:r>
            <a:endParaRPr sz="2000">
              <a:solidFill>
                <a:srgbClr val="EA999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000"/>
              <a:buFont typeface="Oswald"/>
              <a:buChar char="■"/>
            </a:pPr>
            <a:r>
              <a:rPr lang="en" sz="2000">
                <a:solidFill>
                  <a:srgbClr val="EA9999"/>
                </a:solidFill>
                <a:latin typeface="Oswald"/>
                <a:ea typeface="Oswald"/>
                <a:cs typeface="Oswald"/>
                <a:sym typeface="Oswald"/>
              </a:rPr>
              <a:t>Models + representing patterns</a:t>
            </a:r>
            <a:endParaRPr sz="2000">
              <a:solidFill>
                <a:srgbClr val="EA999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000"/>
              <a:buFont typeface="Oswald"/>
              <a:buChar char="■"/>
            </a:pPr>
            <a:r>
              <a:rPr lang="en" sz="2000">
                <a:solidFill>
                  <a:srgbClr val="EA9999"/>
                </a:solidFill>
                <a:latin typeface="Oswald"/>
                <a:ea typeface="Oswald"/>
                <a:cs typeface="Oswald"/>
                <a:sym typeface="Oswald"/>
              </a:rPr>
              <a:t>N</a:t>
            </a:r>
            <a:r>
              <a:rPr lang="en" sz="2000">
                <a:solidFill>
                  <a:srgbClr val="EA9999"/>
                </a:solidFill>
                <a:latin typeface="Oswald"/>
                <a:ea typeface="Oswald"/>
                <a:cs typeface="Oswald"/>
                <a:sym typeface="Oswald"/>
              </a:rPr>
              <a:t>ot explicitly hard coded</a:t>
            </a:r>
            <a:endParaRPr sz="2000">
              <a:solidFill>
                <a:srgbClr val="EA999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Image result for Google self driving car"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725" y="157875"/>
            <a:ext cx="3587900" cy="2389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acebook chatbot army"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912" y="2547550"/>
            <a:ext cx="3273526" cy="25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Supervised, Unsupervised, Semi-Supervised Learning</a:t>
            </a:r>
            <a:endParaRPr b="1" sz="2400"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249275" y="1017725"/>
            <a:ext cx="8764200" cy="39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E69138"/>
                </a:solidFill>
                <a:latin typeface="Oswald"/>
                <a:ea typeface="Oswald"/>
                <a:cs typeface="Oswald"/>
                <a:sym typeface="Oswald"/>
              </a:rPr>
              <a:t>Supervised learning</a:t>
            </a:r>
            <a:endParaRPr sz="2000">
              <a:solidFill>
                <a:srgbClr val="E6913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E69138"/>
                </a:solidFill>
                <a:latin typeface="Oswald"/>
                <a:ea typeface="Oswald"/>
                <a:cs typeface="Oswald"/>
                <a:sym typeface="Oswald"/>
              </a:rPr>
              <a:t>Both input &amp; output are provided</a:t>
            </a:r>
            <a:endParaRPr sz="2000">
              <a:solidFill>
                <a:srgbClr val="E6913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E69138"/>
                </a:solidFill>
                <a:latin typeface="Oswald"/>
                <a:ea typeface="Oswald"/>
                <a:cs typeface="Oswald"/>
                <a:sym typeface="Oswald"/>
              </a:rPr>
              <a:t>Algorithm’s goal : analyze given input &amp; output</a:t>
            </a:r>
            <a:endParaRPr sz="2000">
              <a:solidFill>
                <a:srgbClr val="E6913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76A5AF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76A5AF"/>
                </a:solidFill>
                <a:latin typeface="Oswald"/>
                <a:ea typeface="Oswald"/>
                <a:cs typeface="Oswald"/>
                <a:sym typeface="Oswald"/>
              </a:rPr>
              <a:t>Unsupervised learning</a:t>
            </a:r>
            <a:endParaRPr sz="2000">
              <a:solidFill>
                <a:srgbClr val="76A5A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76A5AF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76A5AF"/>
                </a:solidFill>
                <a:latin typeface="Oswald"/>
                <a:ea typeface="Oswald"/>
                <a:cs typeface="Oswald"/>
                <a:sym typeface="Oswald"/>
              </a:rPr>
              <a:t>Goal : observe and analyze input</a:t>
            </a:r>
            <a:endParaRPr sz="2000">
              <a:solidFill>
                <a:srgbClr val="76A5A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76A5AF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76A5AF"/>
                </a:solidFill>
                <a:latin typeface="Oswald"/>
                <a:ea typeface="Oswald"/>
                <a:cs typeface="Oswald"/>
                <a:sym typeface="Oswald"/>
              </a:rPr>
              <a:t>Without knowing output</a:t>
            </a:r>
            <a:endParaRPr sz="2000">
              <a:solidFill>
                <a:srgbClr val="76A5A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8E7CC3"/>
                </a:solidFill>
                <a:latin typeface="Oswald"/>
                <a:ea typeface="Oswald"/>
                <a:cs typeface="Oswald"/>
                <a:sym typeface="Oswald"/>
              </a:rPr>
              <a:t>Semi supervised learning</a:t>
            </a:r>
            <a:endParaRPr sz="2000">
              <a:solidFill>
                <a:srgbClr val="8E7CC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8E7CC3"/>
                </a:solidFill>
                <a:latin typeface="Oswald"/>
                <a:ea typeface="Oswald"/>
                <a:cs typeface="Oswald"/>
                <a:sym typeface="Oswald"/>
              </a:rPr>
              <a:t>Labeled + unlabelled data</a:t>
            </a:r>
            <a:endParaRPr sz="2000">
              <a:solidFill>
                <a:srgbClr val="8E7CC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Oswald"/>
              <a:buChar char="■"/>
            </a:pPr>
            <a:r>
              <a:rPr lang="en" sz="2000">
                <a:solidFill>
                  <a:srgbClr val="8E7CC3"/>
                </a:solidFill>
                <a:latin typeface="Oswald"/>
                <a:ea typeface="Oswald"/>
                <a:cs typeface="Oswald"/>
                <a:sym typeface="Oswald"/>
              </a:rPr>
              <a:t>Regression, modeling, classification, etc.</a:t>
            </a:r>
            <a:endParaRPr sz="2000">
              <a:solidFill>
                <a:srgbClr val="8E7CC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D9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Image result for machine learning"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950" y="2463600"/>
            <a:ext cx="3401650" cy="10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to Start Creating With ML</a:t>
            </a:r>
            <a:endParaRPr b="1"/>
          </a:p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6FA8DC"/>
                </a:solidFill>
                <a:latin typeface="Oswald"/>
                <a:ea typeface="Oswald"/>
                <a:cs typeface="Oswald"/>
                <a:sym typeface="Oswald"/>
              </a:rPr>
              <a:t>Learn Python/R</a:t>
            </a:r>
            <a:endParaRPr sz="2000">
              <a:solidFill>
                <a:srgbClr val="6FA8D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6FA8DC"/>
                </a:solidFill>
                <a:latin typeface="Oswald"/>
                <a:ea typeface="Oswald"/>
                <a:cs typeface="Oswald"/>
                <a:sym typeface="Oswald"/>
              </a:rPr>
              <a:t>Learn Stats</a:t>
            </a:r>
            <a:endParaRPr sz="2000">
              <a:solidFill>
                <a:srgbClr val="6FA8D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D5A6BD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D5A6BD"/>
                </a:solidFill>
                <a:latin typeface="Oswald"/>
                <a:ea typeface="Oswald"/>
                <a:cs typeface="Oswald"/>
                <a:sym typeface="Oswald"/>
              </a:rPr>
              <a:t>Learn Java</a:t>
            </a:r>
            <a:endParaRPr sz="2000">
              <a:solidFill>
                <a:srgbClr val="D5A6B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EA9999"/>
                </a:solidFill>
                <a:latin typeface="Oswald"/>
                <a:ea typeface="Oswald"/>
                <a:cs typeface="Oswald"/>
                <a:sym typeface="Oswald"/>
              </a:rPr>
              <a:t>Graph Theory</a:t>
            </a:r>
            <a:endParaRPr sz="2000">
              <a:solidFill>
                <a:srgbClr val="EA999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FFD966"/>
                </a:solidFill>
                <a:latin typeface="Oswald"/>
                <a:ea typeface="Oswald"/>
                <a:cs typeface="Oswald"/>
                <a:sym typeface="Oswald"/>
              </a:rPr>
              <a:t>ML Algos</a:t>
            </a:r>
            <a:endParaRPr sz="2000">
              <a:solidFill>
                <a:srgbClr val="FFD9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Integrate Core ML in app dev</a:t>
            </a:r>
            <a:endParaRPr sz="2000">
              <a:solidFill>
                <a:srgbClr val="00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FF00FF"/>
                </a:solidFill>
                <a:latin typeface="Oswald"/>
                <a:ea typeface="Oswald"/>
                <a:cs typeface="Oswald"/>
                <a:sym typeface="Oswald"/>
              </a:rPr>
              <a:t>Understand ML concepts</a:t>
            </a:r>
            <a:endParaRPr sz="2000">
              <a:solidFill>
                <a:srgbClr val="FF00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Amazon Web Services (AWS)</a:t>
            </a:r>
            <a:endParaRPr sz="200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Amazon Machine Learning Model</a:t>
            </a:r>
            <a:endParaRPr sz="2000">
              <a:solidFill>
                <a:srgbClr val="FF00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Image result for machine learning"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425" y="370100"/>
            <a:ext cx="2634769" cy="1860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lgorithms"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425" y="2230250"/>
            <a:ext cx="2634775" cy="26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NLP Fundamentals</a:t>
            </a:r>
            <a:endParaRPr b="1"/>
          </a:p>
        </p:txBody>
      </p:sp>
      <p:pic>
        <p:nvPicPr>
          <p:cNvPr descr="Image result for SIRI"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275" y="1311350"/>
            <a:ext cx="3784726" cy="252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I" id="67" name="Google Shape;67;p14"/>
          <p:cNvPicPr preferRelativeResize="0"/>
          <p:nvPr/>
        </p:nvPicPr>
        <p:blipFill rotWithShape="1">
          <a:blip r:embed="rId3">
            <a:alphaModFix/>
          </a:blip>
          <a:srcRect b="0" l="11797" r="11797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type="ctrTitle"/>
          </p:nvPr>
        </p:nvSpPr>
        <p:spPr>
          <a:xfrm>
            <a:off x="901050" y="1171950"/>
            <a:ext cx="7341900" cy="25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4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4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4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4"/>
              </a:solidFill>
              <a:highlight>
                <a:srgbClr val="000000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4"/>
              </a:solidFill>
              <a:highlight>
                <a:srgbClr val="000000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highlight>
                  <a:srgbClr val="000000"/>
                </a:highlight>
              </a:rPr>
              <a:t>Introduction to Artificial Intelligence</a:t>
            </a:r>
            <a:endParaRPr b="1">
              <a:solidFill>
                <a:schemeClr val="accent4"/>
              </a:solidFill>
              <a:highlight>
                <a:srgbClr val="000000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NLP?</a:t>
            </a:r>
            <a:endParaRPr b="1"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B4A7D6"/>
                </a:solidFill>
                <a:latin typeface="Oswald"/>
                <a:ea typeface="Oswald"/>
                <a:cs typeface="Oswald"/>
                <a:sym typeface="Oswald"/>
              </a:rPr>
              <a:t>Analyze + interpret human language </a:t>
            </a:r>
            <a:endParaRPr sz="2000">
              <a:solidFill>
                <a:srgbClr val="B4A7D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B4A7D6"/>
                </a:solidFill>
                <a:latin typeface="Oswald"/>
                <a:ea typeface="Oswald"/>
                <a:cs typeface="Oswald"/>
                <a:sym typeface="Oswald"/>
              </a:rPr>
              <a:t>Fake news</a:t>
            </a:r>
            <a:endParaRPr sz="2000">
              <a:solidFill>
                <a:srgbClr val="B4A7D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B4A7D6"/>
                </a:solidFill>
                <a:latin typeface="Oswald"/>
                <a:ea typeface="Oswald"/>
                <a:cs typeface="Oswald"/>
                <a:sym typeface="Oswald"/>
              </a:rPr>
              <a:t>Gmail spam filters</a:t>
            </a:r>
            <a:endParaRPr sz="2000">
              <a:solidFill>
                <a:srgbClr val="B4A7D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B4A7D6"/>
                </a:solidFill>
                <a:latin typeface="Oswald"/>
                <a:ea typeface="Oswald"/>
                <a:cs typeface="Oswald"/>
                <a:sym typeface="Oswald"/>
              </a:rPr>
              <a:t>Word tokenization</a:t>
            </a:r>
            <a:endParaRPr sz="2000">
              <a:solidFill>
                <a:srgbClr val="B4A7D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2000"/>
              <a:buFont typeface="Oswald"/>
              <a:buChar char="■"/>
            </a:pPr>
            <a:r>
              <a:rPr lang="en" sz="2000">
                <a:solidFill>
                  <a:srgbClr val="B4A7D6"/>
                </a:solidFill>
                <a:latin typeface="Oswald"/>
                <a:ea typeface="Oswald"/>
                <a:cs typeface="Oswald"/>
                <a:sym typeface="Oswald"/>
              </a:rPr>
              <a:t>Siri, Cortana, Watson, etc. </a:t>
            </a:r>
            <a:endParaRPr sz="2000">
              <a:solidFill>
                <a:srgbClr val="B4A7D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DD7E6B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DD7E6B"/>
                </a:solidFill>
                <a:latin typeface="Oswald"/>
                <a:ea typeface="Oswald"/>
                <a:cs typeface="Oswald"/>
                <a:sym typeface="Oswald"/>
              </a:rPr>
              <a:t>APIs for slang language + jargon</a:t>
            </a:r>
            <a:endParaRPr sz="2000">
              <a:solidFill>
                <a:srgbClr val="DD7E6B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DD7E6B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DD7E6B"/>
                </a:solidFill>
                <a:latin typeface="Oswald"/>
                <a:ea typeface="Oswald"/>
                <a:cs typeface="Oswald"/>
                <a:sym typeface="Oswald"/>
              </a:rPr>
              <a:t>Specific</a:t>
            </a:r>
            <a:r>
              <a:rPr lang="en" sz="2000">
                <a:solidFill>
                  <a:srgbClr val="DD7E6B"/>
                </a:solidFill>
                <a:latin typeface="Oswald"/>
                <a:ea typeface="Oswald"/>
                <a:cs typeface="Oswald"/>
                <a:sym typeface="Oswald"/>
              </a:rPr>
              <a:t> slang language for teens vs. adults</a:t>
            </a:r>
            <a:endParaRPr sz="2000">
              <a:solidFill>
                <a:srgbClr val="DD7E6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Image result for chatbot"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526" y="352775"/>
            <a:ext cx="3625484" cy="2070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hatbot"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525" y="2774756"/>
            <a:ext cx="3625476" cy="2027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NLP Tasks</a:t>
            </a:r>
            <a:endParaRPr b="1"/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311700" y="923875"/>
            <a:ext cx="8764200" cy="4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400"/>
              <a:buFont typeface="Oswald"/>
              <a:buChar char="➢"/>
            </a:pPr>
            <a:r>
              <a:rPr lang="en" sz="1400">
                <a:solidFill>
                  <a:srgbClr val="F9CB9C"/>
                </a:solidFill>
                <a:latin typeface="Oswald"/>
                <a:ea typeface="Oswald"/>
                <a:cs typeface="Oswald"/>
                <a:sym typeface="Oswald"/>
              </a:rPr>
              <a:t>POS Identifier</a:t>
            </a:r>
            <a:endParaRPr sz="1400">
              <a:solidFill>
                <a:srgbClr val="F9CB9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400"/>
              <a:buFont typeface="Oswald"/>
              <a:buChar char="➢"/>
            </a:pPr>
            <a:r>
              <a:rPr lang="en" sz="1400">
                <a:solidFill>
                  <a:srgbClr val="FFE599"/>
                </a:solidFill>
                <a:latin typeface="Oswald"/>
                <a:ea typeface="Oswald"/>
                <a:cs typeface="Oswald"/>
                <a:sym typeface="Oswald"/>
              </a:rPr>
              <a:t>Machine translation</a:t>
            </a:r>
            <a:endParaRPr sz="1400">
              <a:solidFill>
                <a:srgbClr val="FFE59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Font typeface="Oswald"/>
              <a:buChar char="➢"/>
            </a:pPr>
            <a:r>
              <a:rPr lang="en" sz="1400" u="sng">
                <a:solidFill>
                  <a:srgbClr val="A2C4C9"/>
                </a:solidFill>
                <a:latin typeface="Oswald"/>
                <a:ea typeface="Oswald"/>
                <a:cs typeface="Oswald"/>
                <a:sym typeface="Oswald"/>
              </a:rPr>
              <a:t>NERD</a:t>
            </a:r>
            <a:endParaRPr sz="1400" u="sng">
              <a:solidFill>
                <a:srgbClr val="A2C4C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Font typeface="Oswald"/>
              <a:buChar char="○"/>
            </a:pPr>
            <a:r>
              <a:rPr lang="en">
                <a:solidFill>
                  <a:srgbClr val="A2C4C9"/>
                </a:solidFill>
                <a:latin typeface="Oswald"/>
                <a:ea typeface="Oswald"/>
                <a:cs typeface="Oswald"/>
                <a:sym typeface="Oswald"/>
              </a:rPr>
              <a:t>Named Entity Recognition &amp; Disambiguation</a:t>
            </a:r>
            <a:endParaRPr>
              <a:solidFill>
                <a:srgbClr val="A2C4C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400"/>
              <a:buFont typeface="Oswald"/>
              <a:buChar char="➢"/>
            </a:pPr>
            <a:r>
              <a:rPr lang="en" sz="1400">
                <a:solidFill>
                  <a:srgbClr val="B4A7D6"/>
                </a:solidFill>
                <a:latin typeface="Oswald"/>
                <a:ea typeface="Oswald"/>
                <a:cs typeface="Oswald"/>
                <a:sym typeface="Oswald"/>
              </a:rPr>
              <a:t>Language Identification</a:t>
            </a:r>
            <a:endParaRPr sz="1400">
              <a:solidFill>
                <a:srgbClr val="B4A7D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1400"/>
              <a:buFont typeface="Oswald"/>
              <a:buChar char="➢"/>
            </a:pPr>
            <a:r>
              <a:rPr lang="en" sz="1400">
                <a:solidFill>
                  <a:srgbClr val="EA9999"/>
                </a:solidFill>
                <a:latin typeface="Oswald"/>
                <a:ea typeface="Oswald"/>
                <a:cs typeface="Oswald"/>
                <a:sym typeface="Oswald"/>
              </a:rPr>
              <a:t>Semantic Parsing</a:t>
            </a:r>
            <a:endParaRPr sz="1400">
              <a:solidFill>
                <a:srgbClr val="EA999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E6B8AF"/>
              </a:buClr>
              <a:buSzPts val="1400"/>
              <a:buFont typeface="Oswald"/>
              <a:buChar char="➢"/>
            </a:pPr>
            <a:r>
              <a:rPr lang="en" sz="1400">
                <a:solidFill>
                  <a:srgbClr val="E6B8AF"/>
                </a:solidFill>
                <a:latin typeface="Oswald"/>
                <a:ea typeface="Oswald"/>
                <a:cs typeface="Oswald"/>
                <a:sym typeface="Oswald"/>
              </a:rPr>
              <a:t>Text Segmentation</a:t>
            </a:r>
            <a:endParaRPr sz="1400">
              <a:solidFill>
                <a:srgbClr val="E6B8A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Oswald"/>
              <a:buChar char="➢"/>
            </a:pPr>
            <a:r>
              <a:rPr lang="en" sz="14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Text Summarization</a:t>
            </a:r>
            <a:endParaRPr sz="1400"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swald"/>
              <a:buChar char="➢"/>
            </a:pPr>
            <a:r>
              <a:rPr lang="en" sz="1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Open Information Extraction</a:t>
            </a:r>
            <a:endParaRPr sz="1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1400"/>
              <a:buFont typeface="Oswald"/>
              <a:buChar char="➢"/>
            </a:pPr>
            <a:r>
              <a:rPr lang="en" sz="1400">
                <a:solidFill>
                  <a:srgbClr val="C27BA0"/>
                </a:solidFill>
                <a:latin typeface="Oswald"/>
                <a:ea typeface="Oswald"/>
                <a:cs typeface="Oswald"/>
                <a:sym typeface="Oswald"/>
              </a:rPr>
              <a:t>Phrase chunking</a:t>
            </a:r>
            <a:endParaRPr sz="1400">
              <a:solidFill>
                <a:srgbClr val="C27BA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Font typeface="Oswald"/>
              <a:buChar char="➢"/>
            </a:pPr>
            <a:r>
              <a:rPr lang="en" sz="1400">
                <a:solidFill>
                  <a:srgbClr val="6FA8DC"/>
                </a:solidFill>
                <a:latin typeface="Oswald"/>
                <a:ea typeface="Oswald"/>
                <a:cs typeface="Oswald"/>
                <a:sym typeface="Oswald"/>
              </a:rPr>
              <a:t>Lemmatization</a:t>
            </a:r>
            <a:endParaRPr sz="1400">
              <a:solidFill>
                <a:srgbClr val="6FA8D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Oswald"/>
              <a:buChar char="➢"/>
            </a:pPr>
            <a:r>
              <a:rPr lang="en" sz="1400">
                <a:solidFill>
                  <a:srgbClr val="CC0000"/>
                </a:solidFill>
                <a:latin typeface="Oswald"/>
                <a:ea typeface="Oswald"/>
                <a:cs typeface="Oswald"/>
                <a:sym typeface="Oswald"/>
              </a:rPr>
              <a:t>Textual Entailment</a:t>
            </a:r>
            <a:endParaRPr sz="1400">
              <a:solidFill>
                <a:srgbClr val="CC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Oswald"/>
              <a:buChar char="➢"/>
            </a:pPr>
            <a:r>
              <a:rPr lang="en" sz="1400">
                <a:solidFill>
                  <a:srgbClr val="FFFF00"/>
                </a:solidFill>
                <a:latin typeface="Oswald"/>
                <a:ea typeface="Oswald"/>
                <a:cs typeface="Oswald"/>
                <a:sym typeface="Oswald"/>
              </a:rPr>
              <a:t>Linguistic empathy</a:t>
            </a:r>
            <a:endParaRPr sz="1400">
              <a:solidFill>
                <a:srgbClr val="FF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Font typeface="Oswald"/>
              <a:buChar char="➢"/>
            </a:pPr>
            <a:r>
              <a:rPr lang="en" sz="1400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Sentiment analyzer</a:t>
            </a:r>
            <a:endParaRPr sz="1400">
              <a:solidFill>
                <a:srgbClr val="00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400"/>
              <a:buFont typeface="Oswald"/>
              <a:buChar char="➢"/>
            </a:pPr>
            <a:r>
              <a:rPr lang="en" sz="1400">
                <a:solidFill>
                  <a:srgbClr val="93C47D"/>
                </a:solidFill>
                <a:latin typeface="Oswald"/>
                <a:ea typeface="Oswald"/>
                <a:cs typeface="Oswald"/>
                <a:sym typeface="Oswald"/>
              </a:rPr>
              <a:t>Parsing</a:t>
            </a:r>
            <a:endParaRPr sz="1400">
              <a:solidFill>
                <a:srgbClr val="93C47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Oswald"/>
              <a:buChar char="➢"/>
            </a:pPr>
            <a:r>
              <a:rPr lang="en" sz="1400">
                <a:solidFill>
                  <a:srgbClr val="FF00FF"/>
                </a:solidFill>
                <a:latin typeface="Oswald"/>
                <a:ea typeface="Oswald"/>
                <a:cs typeface="Oswald"/>
                <a:sym typeface="Oswald"/>
              </a:rPr>
              <a:t>Argumentation Mining</a:t>
            </a:r>
            <a:endParaRPr sz="1400">
              <a:solidFill>
                <a:srgbClr val="FF00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Image result for natural language parsing"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25" y="2672825"/>
            <a:ext cx="4113275" cy="2183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entiment analysis" id="213" name="Google Shape;2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362" y="152750"/>
            <a:ext cx="3122600" cy="23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to Start Creating With NLP</a:t>
            </a:r>
            <a:endParaRPr b="1"/>
          </a:p>
        </p:txBody>
      </p:sp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NLP Toolkits &amp; Libraries</a:t>
            </a:r>
            <a:endParaRPr sz="2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Apache OpenNLP</a:t>
            </a:r>
            <a:endParaRPr sz="2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Stanford Core NLP</a:t>
            </a:r>
            <a:endParaRPr sz="2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Learn Python</a:t>
            </a:r>
            <a:endParaRPr sz="20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Learn Java</a:t>
            </a:r>
            <a:endParaRPr sz="20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Learn different NLP algos</a:t>
            </a:r>
            <a:endParaRPr sz="200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B4A7D6"/>
                </a:solidFill>
                <a:latin typeface="Oswald"/>
                <a:ea typeface="Oswald"/>
                <a:cs typeface="Oswald"/>
                <a:sym typeface="Oswald"/>
              </a:rPr>
              <a:t>Learn statistics + probability</a:t>
            </a:r>
            <a:endParaRPr sz="2000">
              <a:solidFill>
                <a:srgbClr val="B4A7D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Image result for stanford corenlp" id="220" name="Google Shape;220;p34"/>
          <p:cNvPicPr preferRelativeResize="0"/>
          <p:nvPr/>
        </p:nvPicPr>
        <p:blipFill rotWithShape="1">
          <a:blip r:embed="rId3">
            <a:alphaModFix/>
          </a:blip>
          <a:srcRect b="0" l="21461" r="21852" t="0"/>
          <a:stretch/>
        </p:blipFill>
        <p:spPr>
          <a:xfrm>
            <a:off x="6880850" y="0"/>
            <a:ext cx="2243625" cy="2077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lgorithms" id="221" name="Google Shape;22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0993" y="3202550"/>
            <a:ext cx="3453008" cy="1940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atistics" id="222" name="Google Shape;22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6525" y="1447988"/>
            <a:ext cx="2634325" cy="175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9C2CA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Learning Java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descr="Image result for java transparent background"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200" y="1500400"/>
            <a:ext cx="3501875" cy="21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OOP</a:t>
            </a:r>
            <a:r>
              <a:rPr b="1" lang="en"/>
              <a:t> Concepts</a:t>
            </a:r>
            <a:endParaRPr b="1"/>
          </a:p>
        </p:txBody>
      </p:sp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311700" y="1152475"/>
            <a:ext cx="8639400" cy="3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Software design</a:t>
            </a:r>
            <a:endParaRPr sz="2000">
              <a:solidFill>
                <a:srgbClr val="00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Several advantages over procedural programming</a:t>
            </a:r>
            <a:endParaRPr sz="2000">
              <a:solidFill>
                <a:srgbClr val="00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AP Computer Science A</a:t>
            </a:r>
            <a:endParaRPr sz="2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93C47D"/>
                </a:solidFill>
                <a:latin typeface="Oswald"/>
                <a:ea typeface="Oswald"/>
                <a:cs typeface="Oswald"/>
                <a:sym typeface="Oswald"/>
              </a:rPr>
              <a:t>Objective : create relationships between various  objects</a:t>
            </a:r>
            <a:endParaRPr sz="2000">
              <a:solidFill>
                <a:srgbClr val="93C47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93C47D"/>
                </a:solidFill>
                <a:latin typeface="Oswald"/>
                <a:ea typeface="Oswald"/>
                <a:cs typeface="Oswald"/>
                <a:sym typeface="Oswald"/>
              </a:rPr>
              <a:t>Abstraction</a:t>
            </a:r>
            <a:endParaRPr sz="2000">
              <a:solidFill>
                <a:srgbClr val="93C47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93C47D"/>
                </a:solidFill>
                <a:latin typeface="Oswald"/>
                <a:ea typeface="Oswald"/>
                <a:cs typeface="Oswald"/>
                <a:sym typeface="Oswald"/>
              </a:rPr>
              <a:t>Encapsulation</a:t>
            </a:r>
            <a:endParaRPr sz="2000">
              <a:solidFill>
                <a:srgbClr val="93C47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93C47D"/>
                </a:solidFill>
                <a:latin typeface="Oswald"/>
                <a:ea typeface="Oswald"/>
                <a:cs typeface="Oswald"/>
                <a:sym typeface="Oswald"/>
              </a:rPr>
              <a:t>Information Hiding</a:t>
            </a:r>
            <a:endParaRPr sz="2000">
              <a:solidFill>
                <a:srgbClr val="93C47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93C47D"/>
                </a:solidFill>
                <a:latin typeface="Oswald"/>
                <a:ea typeface="Oswald"/>
                <a:cs typeface="Oswald"/>
                <a:sym typeface="Oswald"/>
              </a:rPr>
              <a:t>Polymorphism</a:t>
            </a:r>
            <a:endParaRPr sz="2000">
              <a:solidFill>
                <a:srgbClr val="93C47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93C47D"/>
                </a:solidFill>
                <a:latin typeface="Oswald"/>
                <a:ea typeface="Oswald"/>
                <a:cs typeface="Oswald"/>
                <a:sym typeface="Oswald"/>
              </a:rPr>
              <a:t>Inheritance</a:t>
            </a:r>
            <a:endParaRPr sz="2000">
              <a:solidFill>
                <a:srgbClr val="93C47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Image result for object oriented programming logo"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675" y="1152475"/>
            <a:ext cx="2365324" cy="17727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object oriented programming logo" id="236" name="Google Shape;2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675" y="2925200"/>
            <a:ext cx="2365325" cy="17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Learning Python</a:t>
            </a:r>
            <a:endParaRPr b="1">
              <a:solidFill>
                <a:srgbClr val="073763"/>
              </a:solidFill>
            </a:endParaRPr>
          </a:p>
        </p:txBody>
      </p:sp>
      <p:pic>
        <p:nvPicPr>
          <p:cNvPr descr="Image result for python transparent image" id="242" name="Google Shape;2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300" y="1473150"/>
            <a:ext cx="4022700" cy="20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Python </a:t>
            </a:r>
            <a:endParaRPr b="1"/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E06666"/>
                </a:solidFill>
                <a:latin typeface="Oswald"/>
                <a:ea typeface="Oswald"/>
                <a:cs typeface="Oswald"/>
                <a:sym typeface="Oswald"/>
              </a:rPr>
              <a:t>Procedural Programming</a:t>
            </a:r>
            <a:endParaRPr sz="2000">
              <a:solidFill>
                <a:srgbClr val="E0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C27BA0"/>
                </a:solidFill>
                <a:latin typeface="Oswald"/>
                <a:ea typeface="Oswald"/>
                <a:cs typeface="Oswald"/>
                <a:sym typeface="Oswald"/>
              </a:rPr>
              <a:t>Statistical Language</a:t>
            </a:r>
            <a:endParaRPr sz="2000">
              <a:solidFill>
                <a:srgbClr val="C27BA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BF9000"/>
                </a:solidFill>
                <a:latin typeface="Oswald"/>
                <a:ea typeface="Oswald"/>
                <a:cs typeface="Oswald"/>
                <a:sym typeface="Oswald"/>
              </a:rPr>
              <a:t>IDEs</a:t>
            </a:r>
            <a:endParaRPr sz="2000">
              <a:solidFill>
                <a:srgbClr val="BF9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BF9000"/>
                </a:solidFill>
                <a:latin typeface="Oswald"/>
                <a:ea typeface="Oswald"/>
                <a:cs typeface="Oswald"/>
                <a:sym typeface="Oswald"/>
              </a:rPr>
              <a:t>PyCharm</a:t>
            </a:r>
            <a:endParaRPr sz="2000">
              <a:solidFill>
                <a:srgbClr val="BF9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BF9000"/>
                </a:solidFill>
                <a:latin typeface="Oswald"/>
                <a:ea typeface="Oswald"/>
                <a:cs typeface="Oswald"/>
                <a:sym typeface="Oswald"/>
              </a:rPr>
              <a:t>Idle</a:t>
            </a:r>
            <a:endParaRPr sz="2000">
              <a:solidFill>
                <a:srgbClr val="BF9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BF9000"/>
                </a:solidFill>
                <a:latin typeface="Oswald"/>
                <a:ea typeface="Oswald"/>
                <a:cs typeface="Oswald"/>
                <a:sym typeface="Oswald"/>
              </a:rPr>
              <a:t>Jupyter </a:t>
            </a:r>
            <a:endParaRPr sz="2000">
              <a:solidFill>
                <a:srgbClr val="BF9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Data Science &amp; Statistics </a:t>
            </a:r>
            <a:endParaRPr sz="2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Stats packages &amp; libraries</a:t>
            </a:r>
            <a:endParaRPr sz="2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Regressions </a:t>
            </a:r>
            <a:endParaRPr sz="2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Data churning</a:t>
            </a:r>
            <a:endParaRPr sz="2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Image result for pycharm transparent background"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775" y="3194325"/>
            <a:ext cx="1724100" cy="172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ata churning" id="250" name="Google Shape;2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5950" y="3138963"/>
            <a:ext cx="3058050" cy="183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upyter transparent background" id="251" name="Google Shape;25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775" y="1152475"/>
            <a:ext cx="5043226" cy="12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6DD93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RESOURCES</a:t>
            </a:r>
            <a:endParaRPr b="1"/>
          </a:p>
        </p:txBody>
      </p:sp>
      <p:pic>
        <p:nvPicPr>
          <p:cNvPr descr="Image result for resources"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725" y="330200"/>
            <a:ext cx="4771226" cy="44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Resources (Not Complete List)</a:t>
            </a:r>
            <a:endParaRPr b="1"/>
          </a:p>
        </p:txBody>
      </p:sp>
      <p:sp>
        <p:nvSpPr>
          <p:cNvPr id="263" name="Google Shape;26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16DD93"/>
              </a:buClr>
              <a:buSzPts val="1600"/>
              <a:buFont typeface="Oswald"/>
              <a:buChar char="➢"/>
            </a:pPr>
            <a:r>
              <a:rPr lang="en" sz="1600">
                <a:solidFill>
                  <a:srgbClr val="16DD93"/>
                </a:solidFill>
                <a:latin typeface="Oswald"/>
                <a:ea typeface="Oswald"/>
                <a:cs typeface="Oswald"/>
                <a:sym typeface="Oswald"/>
              </a:rPr>
              <a:t>APIs &amp; Libraries</a:t>
            </a:r>
            <a:endParaRPr sz="1600">
              <a:solidFill>
                <a:srgbClr val="16DD9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16DD93"/>
              </a:buClr>
              <a:buSzPts val="1600"/>
              <a:buFont typeface="Oswald"/>
              <a:buChar char="○"/>
            </a:pPr>
            <a:r>
              <a:rPr lang="en" sz="1600">
                <a:solidFill>
                  <a:srgbClr val="16DD93"/>
                </a:solidFill>
                <a:latin typeface="Oswald"/>
                <a:ea typeface="Oswald"/>
                <a:cs typeface="Oswald"/>
                <a:sym typeface="Oswald"/>
              </a:rPr>
              <a:t>Stanford Core NLP</a:t>
            </a:r>
            <a:endParaRPr sz="1600">
              <a:solidFill>
                <a:srgbClr val="16DD9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16DD93"/>
              </a:buClr>
              <a:buSzPts val="1600"/>
              <a:buFont typeface="Oswald"/>
              <a:buChar char="○"/>
            </a:pPr>
            <a:r>
              <a:rPr lang="en" sz="1600">
                <a:solidFill>
                  <a:srgbClr val="16DD93"/>
                </a:solidFill>
                <a:latin typeface="Oswald"/>
                <a:ea typeface="Oswald"/>
                <a:cs typeface="Oswald"/>
                <a:sym typeface="Oswald"/>
              </a:rPr>
              <a:t>Apache Open NLP</a:t>
            </a:r>
            <a:endParaRPr sz="1600">
              <a:solidFill>
                <a:srgbClr val="16DD9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16DD93"/>
              </a:buClr>
              <a:buSzPts val="1600"/>
              <a:buFont typeface="Oswald"/>
              <a:buChar char="○"/>
            </a:pPr>
            <a:r>
              <a:rPr lang="en" sz="1600">
                <a:solidFill>
                  <a:srgbClr val="16DD93"/>
                </a:solidFill>
                <a:latin typeface="Oswald"/>
                <a:ea typeface="Oswald"/>
                <a:cs typeface="Oswald"/>
                <a:sym typeface="Oswald"/>
              </a:rPr>
              <a:t>TENSOR FLOW!!!! -C++ or Python</a:t>
            </a:r>
            <a:endParaRPr sz="1600">
              <a:solidFill>
                <a:srgbClr val="16DD9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16DD93"/>
              </a:buClr>
              <a:buSzPts val="1600"/>
              <a:buFont typeface="Oswald"/>
              <a:buChar char="○"/>
            </a:pPr>
            <a:r>
              <a:rPr lang="en" sz="1600">
                <a:solidFill>
                  <a:srgbClr val="16DD93"/>
                </a:solidFill>
                <a:latin typeface="Oswald"/>
                <a:ea typeface="Oswald"/>
                <a:cs typeface="Oswald"/>
                <a:sym typeface="Oswald"/>
              </a:rPr>
              <a:t>Python Libraries for DS, AI, and ML</a:t>
            </a:r>
            <a:endParaRPr sz="1600">
              <a:solidFill>
                <a:srgbClr val="16DD9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16DD93"/>
              </a:buClr>
              <a:buSzPts val="1600"/>
              <a:buFont typeface="Oswald"/>
              <a:buChar char="■"/>
            </a:pPr>
            <a:r>
              <a:rPr lang="en" sz="1600">
                <a:solidFill>
                  <a:srgbClr val="16DD93"/>
                </a:solidFill>
                <a:latin typeface="Oswald"/>
                <a:ea typeface="Oswald"/>
                <a:cs typeface="Oswald"/>
                <a:sym typeface="Oswald"/>
              </a:rPr>
              <a:t>NLTK</a:t>
            </a:r>
            <a:endParaRPr sz="1600">
              <a:solidFill>
                <a:srgbClr val="16DD9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16DD93"/>
              </a:buClr>
              <a:buSzPts val="1600"/>
              <a:buFont typeface="Oswald"/>
              <a:buChar char="■"/>
            </a:pPr>
            <a:r>
              <a:rPr lang="en" sz="1600">
                <a:solidFill>
                  <a:srgbClr val="16DD93"/>
                </a:solidFill>
                <a:latin typeface="Oswald"/>
                <a:ea typeface="Oswald"/>
                <a:cs typeface="Oswald"/>
                <a:sym typeface="Oswald"/>
              </a:rPr>
              <a:t>Keras </a:t>
            </a:r>
            <a:endParaRPr sz="1600">
              <a:solidFill>
                <a:srgbClr val="16DD9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16DD93"/>
              </a:buClr>
              <a:buSzPts val="1600"/>
              <a:buFont typeface="Oswald"/>
              <a:buChar char="■"/>
            </a:pPr>
            <a:r>
              <a:rPr lang="en" sz="1600">
                <a:solidFill>
                  <a:srgbClr val="16DD93"/>
                </a:solidFill>
                <a:latin typeface="Oswald"/>
                <a:ea typeface="Oswald"/>
                <a:cs typeface="Oswald"/>
                <a:sym typeface="Oswald"/>
              </a:rPr>
              <a:t>Sci-Kit Learn</a:t>
            </a:r>
            <a:endParaRPr sz="1600">
              <a:solidFill>
                <a:srgbClr val="16DD9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16DD93"/>
              </a:buClr>
              <a:buSzPts val="1600"/>
              <a:buFont typeface="Oswald"/>
              <a:buChar char="○"/>
            </a:pPr>
            <a:r>
              <a:rPr lang="en" sz="1600">
                <a:solidFill>
                  <a:srgbClr val="16DD93"/>
                </a:solidFill>
                <a:latin typeface="Oswald"/>
                <a:ea typeface="Oswald"/>
                <a:cs typeface="Oswald"/>
                <a:sym typeface="Oswald"/>
              </a:rPr>
              <a:t>Microsoft CNTK</a:t>
            </a:r>
            <a:endParaRPr sz="1600">
              <a:solidFill>
                <a:srgbClr val="16DD9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16DD93"/>
              </a:buClr>
              <a:buSzPts val="1600"/>
              <a:buFont typeface="Oswald"/>
              <a:buChar char="○"/>
            </a:pPr>
            <a:r>
              <a:rPr lang="en" sz="1600">
                <a:solidFill>
                  <a:srgbClr val="16DD93"/>
                </a:solidFill>
                <a:latin typeface="Oswald"/>
                <a:ea typeface="Oswald"/>
                <a:cs typeface="Oswald"/>
                <a:sym typeface="Oswald"/>
              </a:rPr>
              <a:t>Theano</a:t>
            </a:r>
            <a:endParaRPr sz="1600">
              <a:solidFill>
                <a:srgbClr val="16DD9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16DD93"/>
              </a:buClr>
              <a:buSzPts val="1600"/>
              <a:buFont typeface="Oswald"/>
              <a:buChar char="○"/>
            </a:pPr>
            <a:r>
              <a:rPr lang="en" sz="1600">
                <a:solidFill>
                  <a:srgbClr val="16DD93"/>
                </a:solidFill>
                <a:latin typeface="Oswald"/>
                <a:ea typeface="Oswald"/>
                <a:cs typeface="Oswald"/>
                <a:sym typeface="Oswald"/>
              </a:rPr>
              <a:t>Spark MLlib</a:t>
            </a:r>
            <a:endParaRPr sz="1600">
              <a:solidFill>
                <a:srgbClr val="16DD9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>
              <a:spcBef>
                <a:spcPts val="0"/>
              </a:spcBef>
              <a:spcAft>
                <a:spcPts val="0"/>
              </a:spcAft>
              <a:buClr>
                <a:srgbClr val="16DD93"/>
              </a:buClr>
              <a:buSzPts val="1600"/>
              <a:buFont typeface="Oswald"/>
              <a:buChar char="○"/>
            </a:pPr>
            <a:r>
              <a:rPr lang="en" sz="1600">
                <a:solidFill>
                  <a:srgbClr val="16DD93"/>
                </a:solidFill>
                <a:latin typeface="Oswald"/>
                <a:ea typeface="Oswald"/>
                <a:cs typeface="Oswald"/>
                <a:sym typeface="Oswald"/>
              </a:rPr>
              <a:t>ML Pack</a:t>
            </a:r>
            <a:endParaRPr sz="1600">
              <a:solidFill>
                <a:srgbClr val="16DD9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Image result for stanford core nlp"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800" y="344775"/>
            <a:ext cx="2584500" cy="258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ensor flow" id="265" name="Google Shape;2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875" y="2787600"/>
            <a:ext cx="2293300" cy="22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Resources (Not Complete List)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9C2CA"/>
              </a:buClr>
              <a:buSzPts val="1800"/>
              <a:buFont typeface="Oswald"/>
              <a:buChar char="➢"/>
            </a:pPr>
            <a:r>
              <a:rPr lang="en">
                <a:solidFill>
                  <a:srgbClr val="29C2CA"/>
                </a:solidFill>
                <a:latin typeface="Oswald"/>
                <a:ea typeface="Oswald"/>
                <a:cs typeface="Oswald"/>
                <a:sym typeface="Oswald"/>
              </a:rPr>
              <a:t>Platforms &amp; IDEs for dev.</a:t>
            </a:r>
            <a:endParaRPr>
              <a:solidFill>
                <a:srgbClr val="29C2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29C2CA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rgbClr val="29C2CA"/>
                </a:solidFill>
                <a:latin typeface="Oswald"/>
                <a:ea typeface="Oswald"/>
                <a:cs typeface="Oswald"/>
                <a:sym typeface="Oswald"/>
              </a:rPr>
              <a:t>Java : Eclipse,  IntelliJ, BlueJ for learning</a:t>
            </a:r>
            <a:endParaRPr sz="1800">
              <a:solidFill>
                <a:srgbClr val="29C2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29C2CA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rgbClr val="29C2CA"/>
                </a:solidFill>
                <a:latin typeface="Oswald"/>
                <a:ea typeface="Oswald"/>
                <a:cs typeface="Oswald"/>
                <a:sym typeface="Oswald"/>
              </a:rPr>
              <a:t>Python : PyCharms, IDLE, Jupyter</a:t>
            </a:r>
            <a:endParaRPr sz="1800">
              <a:solidFill>
                <a:srgbClr val="29C2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29C2CA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rgbClr val="29C2CA"/>
                </a:solidFill>
                <a:latin typeface="Oswald"/>
                <a:ea typeface="Oswald"/>
                <a:cs typeface="Oswald"/>
                <a:sym typeface="Oswald"/>
              </a:rPr>
              <a:t>C++ : Visual Studio</a:t>
            </a:r>
            <a:endParaRPr sz="1800">
              <a:solidFill>
                <a:srgbClr val="29C2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29C2CA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rgbClr val="29C2CA"/>
                </a:solidFill>
                <a:latin typeface="Oswald"/>
                <a:ea typeface="Oswald"/>
                <a:cs typeface="Oswald"/>
                <a:sym typeface="Oswald"/>
              </a:rPr>
              <a:t>Use command prompt → installing packages</a:t>
            </a:r>
            <a:endParaRPr sz="1800">
              <a:solidFill>
                <a:srgbClr val="29C2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0C76"/>
              </a:buClr>
              <a:buSzPts val="1800"/>
              <a:buFont typeface="Oswald"/>
              <a:buChar char="➢"/>
            </a:pPr>
            <a:r>
              <a:rPr lang="en">
                <a:solidFill>
                  <a:srgbClr val="FF0C76"/>
                </a:solidFill>
                <a:latin typeface="Oswald"/>
                <a:ea typeface="Oswald"/>
                <a:cs typeface="Oswald"/>
                <a:sym typeface="Oswald"/>
              </a:rPr>
              <a:t>Competitions</a:t>
            </a:r>
            <a:endParaRPr>
              <a:solidFill>
                <a:srgbClr val="FF0C7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0C76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rgbClr val="FF0C76"/>
                </a:solidFill>
                <a:latin typeface="Oswald"/>
                <a:ea typeface="Oswald"/>
                <a:cs typeface="Oswald"/>
                <a:sym typeface="Oswald"/>
              </a:rPr>
              <a:t>USACO </a:t>
            </a:r>
            <a:endParaRPr sz="1800">
              <a:solidFill>
                <a:srgbClr val="FF0C7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0C76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rgbClr val="FF0C76"/>
                </a:solidFill>
                <a:latin typeface="Oswald"/>
                <a:ea typeface="Oswald"/>
                <a:cs typeface="Oswald"/>
                <a:sym typeface="Oswald"/>
              </a:rPr>
              <a:t>Kaggle</a:t>
            </a:r>
            <a:endParaRPr sz="1800">
              <a:solidFill>
                <a:srgbClr val="FF0C7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0C76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rgbClr val="FF0C76"/>
                </a:solidFill>
                <a:latin typeface="Oswald"/>
                <a:ea typeface="Oswald"/>
                <a:cs typeface="Oswald"/>
                <a:sym typeface="Oswald"/>
              </a:rPr>
              <a:t>Hackathons (MLH)</a:t>
            </a:r>
            <a:endParaRPr sz="1800">
              <a:solidFill>
                <a:srgbClr val="FF0C7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C7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usaco"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650" y="2852050"/>
            <a:ext cx="3060600" cy="2057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ntellij" id="273" name="Google Shape;2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6412" y="372725"/>
            <a:ext cx="2337075" cy="23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AI?</a:t>
            </a:r>
            <a:endParaRPr b="1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16DD93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16DD93"/>
                </a:solidFill>
                <a:latin typeface="Oswald"/>
                <a:ea typeface="Oswald"/>
                <a:cs typeface="Oswald"/>
                <a:sym typeface="Oswald"/>
              </a:rPr>
              <a:t>Is this completely NEW?</a:t>
            </a:r>
            <a:endParaRPr sz="2000">
              <a:solidFill>
                <a:srgbClr val="16DD9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A4C2F4"/>
                </a:solidFill>
                <a:latin typeface="Oswald"/>
                <a:ea typeface="Oswald"/>
                <a:cs typeface="Oswald"/>
                <a:sym typeface="Oswald"/>
              </a:rPr>
              <a:t>Field of study : Branch of computer science &amp; math</a:t>
            </a:r>
            <a:endParaRPr sz="2000">
              <a:solidFill>
                <a:srgbClr val="A4C2F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EA9999"/>
                </a:solidFill>
                <a:latin typeface="Oswald"/>
                <a:ea typeface="Oswald"/>
                <a:cs typeface="Oswald"/>
                <a:sym typeface="Oswald"/>
              </a:rPr>
              <a:t>Objective : create intelligence machines</a:t>
            </a:r>
            <a:endParaRPr sz="2000">
              <a:solidFill>
                <a:srgbClr val="EA999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EA9999"/>
                </a:solidFill>
                <a:latin typeface="Oswald"/>
                <a:ea typeface="Oswald"/>
                <a:cs typeface="Oswald"/>
                <a:sym typeface="Oswald"/>
              </a:rPr>
              <a:t>Training machines</a:t>
            </a:r>
            <a:endParaRPr sz="2000">
              <a:solidFill>
                <a:srgbClr val="EA999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EA9999"/>
                </a:solidFill>
                <a:latin typeface="Oswald"/>
                <a:ea typeface="Oswald"/>
                <a:cs typeface="Oswald"/>
                <a:sym typeface="Oswald"/>
              </a:rPr>
              <a:t>Identifying patterns &amp; making models</a:t>
            </a:r>
            <a:endParaRPr sz="2000">
              <a:solidFill>
                <a:srgbClr val="EA999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EA9999"/>
                </a:solidFill>
                <a:latin typeface="Oswald"/>
                <a:ea typeface="Oswald"/>
                <a:cs typeface="Oswald"/>
                <a:sym typeface="Oswald"/>
              </a:rPr>
              <a:t>Discrete Math : Algorithm analysis</a:t>
            </a:r>
            <a:endParaRPr sz="2000">
              <a:solidFill>
                <a:srgbClr val="EA999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rPr>
              <a:t>End goal : extend human capabilities</a:t>
            </a:r>
            <a:endParaRPr sz="2000">
              <a:solidFill>
                <a:srgbClr val="F6B26B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6B26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Image result for AI"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850" y="2975950"/>
            <a:ext cx="3856150" cy="2167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I"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3875" y="2"/>
            <a:ext cx="3330125" cy="18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87E8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 Workshops</a:t>
            </a:r>
            <a:endParaRPr b="1"/>
          </a:p>
        </p:txBody>
      </p:sp>
      <p:pic>
        <p:nvPicPr>
          <p:cNvPr descr="Image result for future image" id="279" name="Google Shape;2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275" y="1495663"/>
            <a:ext cx="3825725" cy="21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Workshops</a:t>
            </a:r>
            <a:endParaRPr/>
          </a:p>
        </p:txBody>
      </p:sp>
      <p:sp>
        <p:nvSpPr>
          <p:cNvPr id="285" name="Google Shape;28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Week </a:t>
            </a:r>
            <a:r>
              <a:rPr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2 : Natural Language Processing</a:t>
            </a:r>
            <a:endParaRPr sz="2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Week 3 : Graph Theory</a:t>
            </a:r>
            <a:endParaRPr sz="2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Week 4 : Statistics for Machine Learning</a:t>
            </a:r>
            <a:endParaRPr sz="2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swald"/>
              <a:buChar char="★"/>
            </a:pPr>
            <a:r>
              <a:rPr lang="en" sz="20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Speakers in AI research + domain in future workshops</a:t>
            </a:r>
            <a:endParaRPr sz="20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Image result for future image" id="286" name="Google Shape;2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825" y="819550"/>
            <a:ext cx="3743475" cy="18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0C76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rtificial intelligence" id="291" name="Google Shape;2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5" y="-76348"/>
            <a:ext cx="9144000" cy="5257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9C2CA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https://www.youtube.com/watch?v=z-EtmaFJieY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AI Around Us</a:t>
            </a:r>
            <a:endParaRPr b="1"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832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Assistants</a:t>
            </a:r>
            <a:endParaRPr sz="2000">
              <a:solidFill>
                <a:srgbClr val="00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Siri</a:t>
            </a:r>
            <a:endParaRPr sz="2000">
              <a:solidFill>
                <a:srgbClr val="00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Alexa</a:t>
            </a:r>
            <a:endParaRPr sz="2000">
              <a:solidFill>
                <a:srgbClr val="00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Watson</a:t>
            </a:r>
            <a:endParaRPr sz="2000">
              <a:solidFill>
                <a:srgbClr val="00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Galaxy</a:t>
            </a:r>
            <a:endParaRPr sz="2000">
              <a:solidFill>
                <a:srgbClr val="00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Cortana</a:t>
            </a:r>
            <a:endParaRPr sz="2000">
              <a:solidFill>
                <a:srgbClr val="00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Gmail spam folder</a:t>
            </a:r>
            <a:endParaRPr sz="200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Snapchat filters</a:t>
            </a:r>
            <a:endParaRPr sz="200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Fake news filters</a:t>
            </a:r>
            <a:endParaRPr sz="20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EAD1DC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EAD1DC"/>
                </a:solidFill>
                <a:latin typeface="Oswald"/>
                <a:ea typeface="Oswald"/>
                <a:cs typeface="Oswald"/>
                <a:sym typeface="Oswald"/>
              </a:rPr>
              <a:t>Face Recognition </a:t>
            </a:r>
            <a:endParaRPr sz="2000">
              <a:solidFill>
                <a:srgbClr val="EAD1D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Image result for ibm watson transparent image"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100" y="127300"/>
            <a:ext cx="2100700" cy="2877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napchat transparent image"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325" y="534675"/>
            <a:ext cx="1922476" cy="1922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mage recognition transparent image"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4925" y="2872275"/>
            <a:ext cx="2100700" cy="20166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iri transparent image"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0475" y="2944850"/>
            <a:ext cx="1871525" cy="18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Importance</a:t>
            </a:r>
            <a:endParaRPr b="1"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Broadly used in all diverse fields of study</a:t>
            </a:r>
            <a:endParaRPr sz="200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Real world applications</a:t>
            </a:r>
            <a:endParaRPr sz="200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Achieve more </a:t>
            </a:r>
            <a:endParaRPr sz="2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Friendly user interface</a:t>
            </a:r>
            <a:endParaRPr sz="2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Optimizing pre-existing models </a:t>
            </a:r>
            <a:endParaRPr sz="2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Analyzing data + predicting future</a:t>
            </a:r>
            <a:endParaRPr sz="2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FFE599"/>
                </a:solidFill>
                <a:latin typeface="Oswald"/>
                <a:ea typeface="Oswald"/>
                <a:cs typeface="Oswald"/>
                <a:sym typeface="Oswald"/>
              </a:rPr>
              <a:t>Motivates R&amp;D</a:t>
            </a:r>
            <a:endParaRPr sz="2000">
              <a:solidFill>
                <a:srgbClr val="FFE59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FFE599"/>
                </a:solidFill>
                <a:latin typeface="Oswald"/>
                <a:ea typeface="Oswald"/>
                <a:cs typeface="Oswald"/>
                <a:sym typeface="Oswald"/>
              </a:rPr>
              <a:t>Innovation </a:t>
            </a:r>
            <a:endParaRPr sz="2000">
              <a:solidFill>
                <a:srgbClr val="FFE5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Image result for why AI"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847" y="1230225"/>
            <a:ext cx="3832450" cy="292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</a:t>
            </a:r>
            <a:r>
              <a:rPr b="1" lang="en"/>
              <a:t>earning AI</a:t>
            </a:r>
            <a:endParaRPr b="1"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Learn Java </a:t>
            </a:r>
            <a:endParaRPr sz="2000">
              <a:solidFill>
                <a:srgbClr val="00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Learn algos &amp; data structures</a:t>
            </a:r>
            <a:endParaRPr sz="2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16DD93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16DD93"/>
                </a:solidFill>
                <a:latin typeface="Oswald"/>
                <a:ea typeface="Oswald"/>
                <a:cs typeface="Oswald"/>
                <a:sym typeface="Oswald"/>
              </a:rPr>
              <a:t>Learn core AI concepts</a:t>
            </a:r>
            <a:endParaRPr sz="2000">
              <a:solidFill>
                <a:srgbClr val="16DD9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FFFF00"/>
                </a:solidFill>
                <a:latin typeface="Oswald"/>
                <a:ea typeface="Oswald"/>
                <a:cs typeface="Oswald"/>
                <a:sym typeface="Oswald"/>
              </a:rPr>
              <a:t>Learn 1 statistical-based language : Python or R</a:t>
            </a:r>
            <a:endParaRPr sz="2000">
              <a:solidFill>
                <a:srgbClr val="FF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FFFF00"/>
                </a:solidFill>
                <a:latin typeface="Oswald"/>
                <a:ea typeface="Oswald"/>
                <a:cs typeface="Oswald"/>
                <a:sym typeface="Oswald"/>
              </a:rPr>
              <a:t>Learn some stats</a:t>
            </a:r>
            <a:endParaRPr sz="2000">
              <a:solidFill>
                <a:srgbClr val="FF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2000"/>
              <a:buFont typeface="Oswald"/>
              <a:buChar char="★"/>
            </a:pPr>
            <a:r>
              <a:rPr lang="en" sz="2000">
                <a:solidFill>
                  <a:srgbClr val="9FC5E8"/>
                </a:solidFill>
                <a:latin typeface="Oswald"/>
                <a:ea typeface="Oswald"/>
                <a:cs typeface="Oswald"/>
                <a:sym typeface="Oswald"/>
              </a:rPr>
              <a:t>Take part in competitions</a:t>
            </a:r>
            <a:endParaRPr sz="2000">
              <a:solidFill>
                <a:srgbClr val="9FC5E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9FC5E8"/>
                </a:solidFill>
                <a:latin typeface="Oswald"/>
                <a:ea typeface="Oswald"/>
                <a:cs typeface="Oswald"/>
                <a:sym typeface="Oswald"/>
              </a:rPr>
              <a:t>Kaggle - D.S.</a:t>
            </a:r>
            <a:endParaRPr sz="2000">
              <a:solidFill>
                <a:srgbClr val="9FC5E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2000"/>
              <a:buFont typeface="Oswald"/>
              <a:buChar char="★"/>
            </a:pPr>
            <a:r>
              <a:rPr lang="en" sz="2000">
                <a:solidFill>
                  <a:srgbClr val="F4CCCC"/>
                </a:solidFill>
                <a:latin typeface="Oswald"/>
                <a:ea typeface="Oswald"/>
                <a:cs typeface="Oswald"/>
                <a:sym typeface="Oswald"/>
              </a:rPr>
              <a:t>Make own AI chatbot with NLP!!!!</a:t>
            </a:r>
            <a:endParaRPr sz="2000">
              <a:solidFill>
                <a:srgbClr val="F4CCC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Image result for Kaggle"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775" y="306050"/>
            <a:ext cx="3133525" cy="1210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ava"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8575" y="1669786"/>
            <a:ext cx="3393725" cy="1772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I chatbot"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5360" y="3692331"/>
            <a:ext cx="3576950" cy="1329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Entrepreneurs</a:t>
            </a:r>
            <a:endParaRPr b="1"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PRO</a:t>
            </a:r>
            <a:endParaRPr sz="2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Bill Gates</a:t>
            </a:r>
            <a:endParaRPr sz="2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Jeff Bezos</a:t>
            </a:r>
            <a:endParaRPr sz="2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Sundar Pichai</a:t>
            </a:r>
            <a:endParaRPr sz="2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Mark Zuckerberg</a:t>
            </a:r>
            <a:endParaRPr sz="2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EA9999"/>
                </a:solidFill>
                <a:latin typeface="Oswald"/>
                <a:ea typeface="Oswald"/>
                <a:cs typeface="Oswald"/>
                <a:sym typeface="Oswald"/>
              </a:rPr>
              <a:t>CON</a:t>
            </a:r>
            <a:endParaRPr sz="2000">
              <a:solidFill>
                <a:srgbClr val="EA999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EA9999"/>
                </a:solidFill>
                <a:latin typeface="Oswald"/>
                <a:ea typeface="Oswald"/>
                <a:cs typeface="Oswald"/>
                <a:sym typeface="Oswald"/>
              </a:rPr>
              <a:t>Elon Musk</a:t>
            </a:r>
            <a:endParaRPr sz="2000">
              <a:solidFill>
                <a:srgbClr val="EA999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EA9999"/>
                </a:solidFill>
                <a:latin typeface="Oswald"/>
                <a:ea typeface="Oswald"/>
                <a:cs typeface="Oswald"/>
                <a:sym typeface="Oswald"/>
              </a:rPr>
              <a:t>Stephen Hawking</a:t>
            </a:r>
            <a:endParaRPr sz="2000">
              <a:solidFill>
                <a:srgbClr val="EA999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Image result for mark zuckerberg"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650" y="263475"/>
            <a:ext cx="2215650" cy="2215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ill gates"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350" y="2479125"/>
            <a:ext cx="2348300" cy="23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Some </a:t>
            </a:r>
            <a:r>
              <a:rPr b="1" lang="en"/>
              <a:t>Branches of AI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6FA8DC"/>
                </a:solidFill>
                <a:latin typeface="Oswald"/>
                <a:ea typeface="Oswald"/>
                <a:cs typeface="Oswald"/>
                <a:sym typeface="Oswald"/>
              </a:rPr>
              <a:t>Machine Learning</a:t>
            </a:r>
            <a:endParaRPr sz="2000">
              <a:solidFill>
                <a:srgbClr val="6FA8D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6FA8DC"/>
                </a:solidFill>
                <a:latin typeface="Oswald"/>
                <a:ea typeface="Oswald"/>
                <a:cs typeface="Oswald"/>
                <a:sym typeface="Oswald"/>
              </a:rPr>
              <a:t>Pattern recognition models</a:t>
            </a:r>
            <a:endParaRPr sz="2000">
              <a:solidFill>
                <a:srgbClr val="6FA8D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F9CB9C"/>
                </a:solidFill>
                <a:latin typeface="Oswald"/>
                <a:ea typeface="Oswald"/>
                <a:cs typeface="Oswald"/>
                <a:sym typeface="Oswald"/>
              </a:rPr>
              <a:t>Natural Language Processing (NLP)</a:t>
            </a:r>
            <a:endParaRPr sz="2000">
              <a:solidFill>
                <a:srgbClr val="F9CB9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FFE599"/>
                </a:solidFill>
                <a:latin typeface="Oswald"/>
                <a:ea typeface="Oswald"/>
                <a:cs typeface="Oswald"/>
                <a:sym typeface="Oswald"/>
              </a:rPr>
              <a:t>Game Playing </a:t>
            </a:r>
            <a:endParaRPr sz="2000">
              <a:solidFill>
                <a:srgbClr val="FFE59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DD7E6B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DD7E6B"/>
                </a:solidFill>
                <a:latin typeface="Oswald"/>
                <a:ea typeface="Oswald"/>
                <a:cs typeface="Oswald"/>
                <a:sym typeface="Oswald"/>
              </a:rPr>
              <a:t>Robotics + Automation</a:t>
            </a:r>
            <a:endParaRPr sz="2000">
              <a:solidFill>
                <a:srgbClr val="DD7E6B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D5A6BD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D5A6BD"/>
                </a:solidFill>
                <a:latin typeface="Oswald"/>
                <a:ea typeface="Oswald"/>
                <a:cs typeface="Oswald"/>
                <a:sym typeface="Oswald"/>
              </a:rPr>
              <a:t>Computer Vision 	</a:t>
            </a:r>
            <a:endParaRPr sz="2000">
              <a:solidFill>
                <a:srgbClr val="D5A6B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D5A6BD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D5A6BD"/>
                </a:solidFill>
                <a:latin typeface="Oswald"/>
                <a:ea typeface="Oswald"/>
                <a:cs typeface="Oswald"/>
                <a:sym typeface="Oswald"/>
              </a:rPr>
              <a:t>Image recognition</a:t>
            </a:r>
            <a:endParaRPr sz="2000">
              <a:solidFill>
                <a:srgbClr val="D5A6B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Smart computer aids for humans</a:t>
            </a:r>
            <a:endParaRPr sz="20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Image result for machine learning"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250" y="245275"/>
            <a:ext cx="4455050" cy="250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utomation"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037" y="2874325"/>
            <a:ext cx="3041476" cy="215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Types of AI</a:t>
            </a:r>
            <a:endParaRPr b="1"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Reactive machines</a:t>
            </a:r>
            <a:endParaRPr sz="2000">
              <a:solidFill>
                <a:srgbClr val="00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Don’t store memory, only REACT</a:t>
            </a:r>
            <a:endParaRPr sz="2000">
              <a:solidFill>
                <a:srgbClr val="00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Ex : IBM’s Deep Blue &amp; Alpha Go</a:t>
            </a:r>
            <a:endParaRPr sz="2000">
              <a:solidFill>
                <a:srgbClr val="00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00FFFF"/>
                </a:solidFill>
                <a:latin typeface="Oswald"/>
                <a:ea typeface="Oswald"/>
                <a:cs typeface="Oswald"/>
                <a:sym typeface="Oswald"/>
              </a:rPr>
              <a:t>Limited memory</a:t>
            </a:r>
            <a:endParaRPr sz="2000">
              <a:solidFill>
                <a:srgbClr val="00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00FFFF"/>
                </a:solidFill>
                <a:latin typeface="Oswald"/>
                <a:ea typeface="Oswald"/>
                <a:cs typeface="Oswald"/>
                <a:sym typeface="Oswald"/>
              </a:rPr>
              <a:t>Ability </a:t>
            </a:r>
            <a:r>
              <a:rPr lang="en" sz="2000">
                <a:solidFill>
                  <a:srgbClr val="00FFFF"/>
                </a:solidFill>
                <a:latin typeface="Oswald"/>
                <a:ea typeface="Oswald"/>
                <a:cs typeface="Oswald"/>
                <a:sym typeface="Oswald"/>
              </a:rPr>
              <a:t>to observe from past experiences</a:t>
            </a:r>
            <a:endParaRPr sz="2000">
              <a:solidFill>
                <a:srgbClr val="00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00FFFF"/>
                </a:solidFill>
                <a:latin typeface="Oswald"/>
                <a:ea typeface="Oswald"/>
                <a:cs typeface="Oswald"/>
                <a:sym typeface="Oswald"/>
              </a:rPr>
              <a:t>Not full representations</a:t>
            </a:r>
            <a:endParaRPr sz="2000">
              <a:solidFill>
                <a:srgbClr val="00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Theory of mind</a:t>
            </a:r>
            <a:endParaRPr sz="20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Ability to make observations + representations</a:t>
            </a:r>
            <a:endParaRPr sz="20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000"/>
              <a:buFont typeface="Oswald"/>
              <a:buChar char="➢"/>
            </a:pPr>
            <a:r>
              <a:rPr lang="en" sz="2000">
                <a:solidFill>
                  <a:srgbClr val="FF00FF"/>
                </a:solidFill>
                <a:latin typeface="Oswald"/>
                <a:ea typeface="Oswald"/>
                <a:cs typeface="Oswald"/>
                <a:sym typeface="Oswald"/>
              </a:rPr>
              <a:t>Self awareness</a:t>
            </a:r>
            <a:endParaRPr sz="2000">
              <a:solidFill>
                <a:srgbClr val="FF00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FF00FF"/>
                </a:solidFill>
                <a:latin typeface="Oswald"/>
                <a:ea typeface="Oswald"/>
                <a:cs typeface="Oswald"/>
                <a:sym typeface="Oswald"/>
              </a:rPr>
              <a:t>Form representations of themselves</a:t>
            </a:r>
            <a:endParaRPr sz="2000">
              <a:solidFill>
                <a:srgbClr val="FF00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Image result for alpha go"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225" y="215550"/>
            <a:ext cx="3873075" cy="218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windows cortana"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2525" y="2634200"/>
            <a:ext cx="3099775" cy="20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